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  <p:sldMasterId id="2147483664" r:id="rId2"/>
  </p:sldMasterIdLst>
  <p:notesMasterIdLst>
    <p:notesMasterId r:id="rId22"/>
  </p:notesMasterIdLst>
  <p:sldIdLst>
    <p:sldId id="256" r:id="rId3"/>
    <p:sldId id="257" r:id="rId4"/>
    <p:sldId id="276" r:id="rId5"/>
    <p:sldId id="260" r:id="rId6"/>
    <p:sldId id="272" r:id="rId7"/>
    <p:sldId id="273" r:id="rId8"/>
    <p:sldId id="278" r:id="rId9"/>
    <p:sldId id="274" r:id="rId10"/>
    <p:sldId id="264" r:id="rId11"/>
    <p:sldId id="265" r:id="rId12"/>
    <p:sldId id="277" r:id="rId13"/>
    <p:sldId id="266" r:id="rId14"/>
    <p:sldId id="275" r:id="rId15"/>
    <p:sldId id="280" r:id="rId16"/>
    <p:sldId id="268" r:id="rId17"/>
    <p:sldId id="270" r:id="rId18"/>
    <p:sldId id="269" r:id="rId19"/>
    <p:sldId id="279" r:id="rId20"/>
    <p:sldId id="271" r:id="rId21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Calibri Light" panose="020F0302020204030204" pitchFamily="34" charset="0"/>
      <p:regular r:id="rId27"/>
      <p:italic r:id="rId28"/>
    </p:embeddedFont>
    <p:embeddedFont>
      <p:font typeface="Verdana" panose="020B0604030504040204" pitchFamily="34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485BB354-BF71-4B80-B23C-1CDD8A20A93B}">
          <p14:sldIdLst>
            <p14:sldId id="256"/>
            <p14:sldId id="257"/>
            <p14:sldId id="276"/>
            <p14:sldId id="260"/>
            <p14:sldId id="272"/>
            <p14:sldId id="273"/>
            <p14:sldId id="278"/>
            <p14:sldId id="274"/>
            <p14:sldId id="264"/>
            <p14:sldId id="265"/>
            <p14:sldId id="277"/>
            <p14:sldId id="266"/>
            <p14:sldId id="275"/>
            <p14:sldId id="280"/>
            <p14:sldId id="268"/>
            <p14:sldId id="270"/>
            <p14:sldId id="269"/>
            <p14:sldId id="279"/>
            <p14:sldId id="27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Kelvin Gitu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44" d="100"/>
          <a:sy n="144" d="100"/>
        </p:scale>
        <p:origin x="690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4.fntdata"/><Relationship Id="rId21" Type="http://schemas.openxmlformats.org/officeDocument/2006/relationships/slide" Target="slides/slide19.xml"/><Relationship Id="rId34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3.fntdata"/><Relationship Id="rId33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9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jpeg>
</file>

<file path=ppt/media/image10.PNG>
</file>

<file path=ppt/media/image11.PNG>
</file>

<file path=ppt/media/image12.PNG>
</file>

<file path=ppt/media/image13.jpg>
</file>

<file path=ppt/media/image14.png>
</file>

<file path=ppt/media/image15.jp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png>
</file>

<file path=ppt/media/image22.png>
</file>

<file path=ppt/media/image23.jp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044a78a48a_0_6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044a78a48a_0_6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044a78a48a_0_15:notes"/>
          <p:cNvSpPr txBox="1">
            <a:spLocks noGrp="1"/>
          </p:cNvSpPr>
          <p:nvPr>
            <p:ph type="body" idx="1"/>
          </p:nvPr>
        </p:nvSpPr>
        <p:spPr>
          <a:xfrm>
            <a:off x="767959" y="4842637"/>
            <a:ext cx="5307300" cy="348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g1044a78a48a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3700" y="935038"/>
            <a:ext cx="6072188" cy="34147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0377bbe62a_2_105:notes"/>
          <p:cNvSpPr txBox="1">
            <a:spLocks noGrp="1"/>
          </p:cNvSpPr>
          <p:nvPr>
            <p:ph type="body" idx="1"/>
          </p:nvPr>
        </p:nvSpPr>
        <p:spPr>
          <a:xfrm>
            <a:off x="767959" y="4842637"/>
            <a:ext cx="5307211" cy="34879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g10377bbe62a_2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3700" y="935038"/>
            <a:ext cx="6072188" cy="34147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0377bbe62a_2_116:notes"/>
          <p:cNvSpPr txBox="1">
            <a:spLocks noGrp="1"/>
          </p:cNvSpPr>
          <p:nvPr>
            <p:ph type="body" idx="1"/>
          </p:nvPr>
        </p:nvSpPr>
        <p:spPr>
          <a:xfrm>
            <a:off x="767959" y="4842637"/>
            <a:ext cx="5307211" cy="34879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g10377bbe62a_2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3700" y="935038"/>
            <a:ext cx="6072188" cy="34147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0377bbe62a_2_110:notes"/>
          <p:cNvSpPr txBox="1">
            <a:spLocks noGrp="1"/>
          </p:cNvSpPr>
          <p:nvPr>
            <p:ph type="body" idx="1"/>
          </p:nvPr>
        </p:nvSpPr>
        <p:spPr>
          <a:xfrm>
            <a:off x="767959" y="4842637"/>
            <a:ext cx="5307211" cy="34879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g10377bbe62a_2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3700" y="935038"/>
            <a:ext cx="6072188" cy="34147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0377bbe62a_2_126:notes"/>
          <p:cNvSpPr txBox="1">
            <a:spLocks noGrp="1"/>
          </p:cNvSpPr>
          <p:nvPr>
            <p:ph type="body" idx="1"/>
          </p:nvPr>
        </p:nvSpPr>
        <p:spPr>
          <a:xfrm>
            <a:off x="767959" y="4842637"/>
            <a:ext cx="5307211" cy="34879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g10377bbe62a_2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3700" y="935038"/>
            <a:ext cx="6072188" cy="34147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0377bbe62a_2_30:notes"/>
          <p:cNvSpPr txBox="1"/>
          <p:nvPr/>
        </p:nvSpPr>
        <p:spPr>
          <a:xfrm>
            <a:off x="4298162" y="296337"/>
            <a:ext cx="1777006" cy="267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10/13/2020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2" name="Google Shape;82;g10377bbe62a_2_30:notes"/>
          <p:cNvSpPr txBox="1"/>
          <p:nvPr/>
        </p:nvSpPr>
        <p:spPr>
          <a:xfrm>
            <a:off x="4220771" y="8696480"/>
            <a:ext cx="1854399" cy="319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fld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3" name="Google Shape;83;g10377bbe62a_2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0525" y="973138"/>
            <a:ext cx="6083300" cy="34226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4" name="Google Shape;84;g10377bbe62a_2_30:notes"/>
          <p:cNvSpPr txBox="1">
            <a:spLocks noGrp="1"/>
          </p:cNvSpPr>
          <p:nvPr>
            <p:ph type="body" idx="1"/>
          </p:nvPr>
        </p:nvSpPr>
        <p:spPr>
          <a:xfrm>
            <a:off x="767959" y="4842637"/>
            <a:ext cx="5307211" cy="34879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0377bbe62a_2_58:notes"/>
          <p:cNvSpPr txBox="1">
            <a:spLocks noGrp="1"/>
          </p:cNvSpPr>
          <p:nvPr>
            <p:ph type="body" idx="1"/>
          </p:nvPr>
        </p:nvSpPr>
        <p:spPr>
          <a:xfrm>
            <a:off x="767959" y="4842637"/>
            <a:ext cx="5307211" cy="34879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Fluid flow property measured and related to the flow. (relating pressure to the flow)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Each flow meter alter a physical property and the measures the change.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Bernoulli’s theorem – an increase in the velocity of a fluid occurs </a:t>
            </a:r>
            <a:r>
              <a:rPr lang="en-US" dirty="0" err="1"/>
              <a:t>simultanously</a:t>
            </a:r>
            <a:r>
              <a:rPr lang="en-US" dirty="0"/>
              <a:t> with a decrease in static pressure.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Procedure</a:t>
            </a:r>
            <a:endParaRPr dirty="0"/>
          </a:p>
        </p:txBody>
      </p:sp>
      <p:sp>
        <p:nvSpPr>
          <p:cNvPr id="105" name="Google Shape;105;g10377bbe62a_2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3700" y="935038"/>
            <a:ext cx="6072188" cy="34147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0377bbe62a_2_58:notes"/>
          <p:cNvSpPr txBox="1">
            <a:spLocks noGrp="1"/>
          </p:cNvSpPr>
          <p:nvPr>
            <p:ph type="body" idx="1"/>
          </p:nvPr>
        </p:nvSpPr>
        <p:spPr>
          <a:xfrm>
            <a:off x="767959" y="4842637"/>
            <a:ext cx="5307211" cy="34879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g10377bbe62a_2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3700" y="935038"/>
            <a:ext cx="6072188" cy="34147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29494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0377bbe62a_2_58:notes"/>
          <p:cNvSpPr txBox="1">
            <a:spLocks noGrp="1"/>
          </p:cNvSpPr>
          <p:nvPr>
            <p:ph type="body" idx="1"/>
          </p:nvPr>
        </p:nvSpPr>
        <p:spPr>
          <a:xfrm>
            <a:off x="767959" y="4842637"/>
            <a:ext cx="5307211" cy="34879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g10377bbe62a_2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3700" y="935038"/>
            <a:ext cx="6072188" cy="34147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011351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0377bbe62a_2_83:notes"/>
          <p:cNvSpPr txBox="1">
            <a:spLocks noGrp="1"/>
          </p:cNvSpPr>
          <p:nvPr>
            <p:ph type="body" idx="1"/>
          </p:nvPr>
        </p:nvSpPr>
        <p:spPr>
          <a:xfrm>
            <a:off x="767959" y="4842637"/>
            <a:ext cx="5307211" cy="34879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g10377bbe62a_2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3700" y="935038"/>
            <a:ext cx="6072188" cy="34147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318979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0451e4c59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0451e4c59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0377bbe62a_2_97:notes"/>
          <p:cNvSpPr txBox="1">
            <a:spLocks noGrp="1"/>
          </p:cNvSpPr>
          <p:nvPr>
            <p:ph type="body" idx="1"/>
          </p:nvPr>
        </p:nvSpPr>
        <p:spPr>
          <a:xfrm>
            <a:off x="767959" y="4842637"/>
            <a:ext cx="5307211" cy="34879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g10377bbe62a_2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3700" y="935038"/>
            <a:ext cx="6072188" cy="34147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0377bbe62a_2_97:notes"/>
          <p:cNvSpPr txBox="1">
            <a:spLocks noGrp="1"/>
          </p:cNvSpPr>
          <p:nvPr>
            <p:ph type="body" idx="1"/>
          </p:nvPr>
        </p:nvSpPr>
        <p:spPr>
          <a:xfrm>
            <a:off x="767959" y="4842637"/>
            <a:ext cx="5307211" cy="34879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g10377bbe62a_2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3700" y="935038"/>
            <a:ext cx="6072188" cy="34147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006822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4"/>
          <p:cNvSpPr/>
          <p:nvPr/>
        </p:nvSpPr>
        <p:spPr>
          <a:xfrm>
            <a:off x="253512" y="138113"/>
            <a:ext cx="8638442" cy="4858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Verdana"/>
              <a:buNone/>
            </a:pPr>
            <a:endParaRPr sz="21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3" name="Google Shape;53;p14"/>
          <p:cNvSpPr/>
          <p:nvPr/>
        </p:nvSpPr>
        <p:spPr>
          <a:xfrm>
            <a:off x="1386254" y="1989535"/>
            <a:ext cx="2875085" cy="29170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endParaRPr sz="16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4" name="Google Shape;54;p14"/>
          <p:cNvSpPr txBox="1"/>
          <p:nvPr/>
        </p:nvSpPr>
        <p:spPr>
          <a:xfrm>
            <a:off x="2137625" y="3445325"/>
            <a:ext cx="4870200" cy="9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Juma Joel Mwimali       ENM221-0060/2017</a:t>
            </a:r>
            <a:endParaRPr sz="2000" b="1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Kipng’eno Erick Koech ENM221-0068/2017</a:t>
            </a:r>
            <a:endParaRPr sz="17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ctr" rtl="0"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Verdana"/>
              <a:buNone/>
            </a:pPr>
            <a:r>
              <a:rPr lang="en" sz="17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" sz="1700" b="1" baseline="30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st </a:t>
            </a:r>
            <a:r>
              <a:rPr lang="en" sz="17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July 2022</a:t>
            </a:r>
            <a:endParaRPr sz="1700" b="1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5" name="Google Shape;55;p14"/>
          <p:cNvSpPr/>
          <p:nvPr/>
        </p:nvSpPr>
        <p:spPr>
          <a:xfrm>
            <a:off x="0" y="-3994"/>
            <a:ext cx="9144000" cy="1519126"/>
          </a:xfrm>
          <a:prstGeom prst="roundRect">
            <a:avLst>
              <a:gd name="adj" fmla="val 7136"/>
            </a:avLst>
          </a:prstGeom>
          <a:gradFill>
            <a:gsLst>
              <a:gs pos="0">
                <a:srgbClr val="92D050"/>
              </a:gs>
              <a:gs pos="90000">
                <a:srgbClr val="F19279"/>
              </a:gs>
              <a:gs pos="100000">
                <a:srgbClr val="F19279"/>
              </a:gs>
            </a:gsLst>
            <a:lin ang="5400000" scaled="0"/>
          </a:gradFill>
          <a:ln>
            <a:noFill/>
          </a:ln>
        </p:spPr>
        <p:txBody>
          <a:bodyPr spcFirstLastPara="1" wrap="square" lIns="79125" tIns="39550" rIns="79125" bIns="395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00" b="0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grpSp>
        <p:nvGrpSpPr>
          <p:cNvPr id="56" name="Google Shape;56;p14"/>
          <p:cNvGrpSpPr/>
          <p:nvPr/>
        </p:nvGrpSpPr>
        <p:grpSpPr>
          <a:xfrm>
            <a:off x="5128" y="562618"/>
            <a:ext cx="9144000" cy="1356787"/>
            <a:chOff x="-3905251" y="4294188"/>
            <a:chExt cx="13401519" cy="1892300"/>
          </a:xfrm>
        </p:grpSpPr>
        <p:sp>
          <p:nvSpPr>
            <p:cNvPr id="57" name="Google Shape;57;p14"/>
            <p:cNvSpPr/>
            <p:nvPr/>
          </p:nvSpPr>
          <p:spPr>
            <a:xfrm>
              <a:off x="4810125" y="4500563"/>
              <a:ext cx="4510033" cy="1016000"/>
            </a:xfrm>
            <a:custGeom>
              <a:avLst/>
              <a:gdLst/>
              <a:ahLst/>
              <a:cxnLst/>
              <a:rect l="l" t="t" r="r" b="b"/>
              <a:pathLst>
                <a:path w="2706" h="640" extrusionOk="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lt2">
                <a:alpha val="28627"/>
              </a:schemeClr>
            </a:solidFill>
            <a:ln>
              <a:noFill/>
            </a:ln>
          </p:spPr>
          <p:txBody>
            <a:bodyPr spcFirstLastPara="1" wrap="square" lIns="79125" tIns="39550" rIns="79125" bIns="3955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58" name="Google Shape;58;p14"/>
            <p:cNvSpPr/>
            <p:nvPr/>
          </p:nvSpPr>
          <p:spPr>
            <a:xfrm>
              <a:off x="-309563" y="4318000"/>
              <a:ext cx="8280401" cy="1209675"/>
            </a:xfrm>
            <a:custGeom>
              <a:avLst/>
              <a:gdLst/>
              <a:ahLst/>
              <a:cxnLst/>
              <a:rect l="l" t="t" r="r" b="b"/>
              <a:pathLst>
                <a:path w="5216" h="762" extrusionOk="0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lt2">
                <a:alpha val="40000"/>
              </a:schemeClr>
            </a:solidFill>
            <a:ln>
              <a:noFill/>
            </a:ln>
          </p:spPr>
          <p:txBody>
            <a:bodyPr spcFirstLastPara="1" wrap="square" lIns="79125" tIns="39550" rIns="79125" bIns="3955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59" name="Google Shape;59;p14"/>
            <p:cNvSpPr/>
            <p:nvPr/>
          </p:nvSpPr>
          <p:spPr>
            <a:xfrm>
              <a:off x="3175" y="4335463"/>
              <a:ext cx="8166100" cy="1101725"/>
            </a:xfrm>
            <a:custGeom>
              <a:avLst/>
              <a:gdLst/>
              <a:ahLst/>
              <a:cxnLst/>
              <a:rect l="l" t="t" r="r" b="b"/>
              <a:pathLst>
                <a:path w="5144" h="694" extrusionOk="0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spcFirstLastPara="1" wrap="square" lIns="79125" tIns="39550" rIns="79125" bIns="3955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60" name="Google Shape;60;p14"/>
            <p:cNvSpPr/>
            <p:nvPr/>
          </p:nvSpPr>
          <p:spPr>
            <a:xfrm>
              <a:off x="4156075" y="4316413"/>
              <a:ext cx="4940300" cy="927100"/>
            </a:xfrm>
            <a:custGeom>
              <a:avLst/>
              <a:gdLst/>
              <a:ahLst/>
              <a:cxnLst/>
              <a:rect l="l" t="t" r="r" b="b"/>
              <a:pathLst>
                <a:path w="3112" h="584" extrusionOk="0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spcFirstLastPara="1" wrap="square" lIns="79125" tIns="39550" rIns="79125" bIns="3955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61" name="Google Shape;61;p14"/>
            <p:cNvSpPr/>
            <p:nvPr/>
          </p:nvSpPr>
          <p:spPr>
            <a:xfrm>
              <a:off x="-3905251" y="4294188"/>
              <a:ext cx="13401519" cy="1892300"/>
            </a:xfrm>
            <a:custGeom>
              <a:avLst/>
              <a:gdLst/>
              <a:ahLst/>
              <a:cxnLst/>
              <a:rect l="l" t="t" r="r" b="b"/>
              <a:pathLst>
                <a:path w="8196" h="1192" extrusionOk="0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79125" tIns="39550" rIns="79125" bIns="3955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sp>
        <p:nvSpPr>
          <p:cNvPr id="62" name="Google Shape;62;p14"/>
          <p:cNvSpPr/>
          <p:nvPr/>
        </p:nvSpPr>
        <p:spPr>
          <a:xfrm rot="10800000" flipH="1">
            <a:off x="-8793" y="4362450"/>
            <a:ext cx="9152793" cy="781050"/>
          </a:xfrm>
          <a:custGeom>
            <a:avLst/>
            <a:gdLst/>
            <a:ahLst/>
            <a:cxnLst/>
            <a:rect l="l" t="t" r="r" b="b"/>
            <a:pathLst>
              <a:path w="5772" h="656" extrusionOk="0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solidFill>
            <a:srgbClr val="D5EFAA"/>
          </a:solidFill>
          <a:ln>
            <a:noFill/>
          </a:ln>
        </p:spPr>
        <p:txBody>
          <a:bodyPr spcFirstLastPara="1" wrap="square" lIns="79125" tIns="39550" rIns="79125" bIns="395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14"/>
          <p:cNvSpPr/>
          <p:nvPr/>
        </p:nvSpPr>
        <p:spPr>
          <a:xfrm rot="10800000" flipH="1">
            <a:off x="3907049" y="4688958"/>
            <a:ext cx="5236950" cy="457848"/>
          </a:xfrm>
          <a:custGeom>
            <a:avLst/>
            <a:gdLst/>
            <a:ahLst/>
            <a:cxnLst/>
            <a:rect l="l" t="t" r="r" b="b"/>
            <a:pathLst>
              <a:path w="3000" h="595" extrusionOk="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79125" tIns="39550" rIns="79125" bIns="395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1960683" y="4306025"/>
            <a:ext cx="5213838" cy="4732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endParaRPr sz="1600" b="0" u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ctr" rtl="0"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r>
              <a:rPr lang="en" sz="1600" b="0" u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Department of Mechatronic Engineering, JKUAT</a:t>
            </a:r>
            <a:endParaRPr sz="1600" b="0" u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5" name="Google Shape;65;p14"/>
          <p:cNvSpPr txBox="1"/>
          <p:nvPr/>
        </p:nvSpPr>
        <p:spPr>
          <a:xfrm>
            <a:off x="75401" y="1072927"/>
            <a:ext cx="8984400" cy="1910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2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Design and Fabrication of an Automated Discharge Collection Unit of the Synthetic Hydro-Experimental Machine</a:t>
            </a:r>
            <a:endParaRPr sz="28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ctr" rtl="0"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erdana"/>
              <a:buNone/>
            </a:pPr>
            <a:r>
              <a:rPr lang="en" sz="2400" b="0" u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FYP-18-3</a:t>
            </a:r>
            <a:endParaRPr sz="2400" b="0" u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6" name="Google Shape;66;p14"/>
          <p:cNvSpPr txBox="1"/>
          <p:nvPr/>
        </p:nvSpPr>
        <p:spPr>
          <a:xfrm>
            <a:off x="75465" y="2912270"/>
            <a:ext cx="8984273" cy="230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Verdana"/>
              <a:buNone/>
            </a:pPr>
            <a:r>
              <a:rPr lang="en" sz="1700" b="1" u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Proposal presentation</a:t>
            </a:r>
            <a:endParaRPr sz="1600" b="0" u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6348BF5-B446-8ABE-547A-664A851D6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7CFB-DCA4-4169-8FB2-31A3A2DA684B}" type="datetimeFigureOut">
              <a:rPr lang="en-US" smtClean="0"/>
              <a:t>7/2/2022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5CAB44-D639-9E25-A30B-1430D510B0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38B7A6-FB8B-1D9D-F758-6122F022E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E068C-7189-4379-A7F1-E09C57D90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8046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A71CB-3042-4EA4-1C3E-F246B57AB3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0BCA7E-199A-BF4E-51EA-41F1E17FF8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741363"/>
            <a:ext cx="4629150" cy="36544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FFA9CF-539D-F146-1D27-B4B22A55CA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64F0C3-EA6F-EDEC-29DB-0C13425A49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7CFB-DCA4-4169-8FB2-31A3A2DA684B}" type="datetimeFigureOut">
              <a:rPr lang="en-US" smtClean="0"/>
              <a:t>7/2/2022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661295-1479-21AF-6487-76C4C234D9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BC1A99-CB57-D629-0C30-6350DD18F8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E068C-7189-4379-A7F1-E09C57D90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2942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5FD5B-9498-4D2D-09E1-51FE6DF152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99750D-3C70-6DBA-6508-83C7A04AE2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741363"/>
            <a:ext cx="4629150" cy="36544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CB314B-E52F-3FEE-0667-55E378CAF6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105BD0-0692-6F5A-B29A-7EBD4FA4AB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7CFB-DCA4-4169-8FB2-31A3A2DA684B}" type="datetimeFigureOut">
              <a:rPr lang="en-US" smtClean="0"/>
              <a:t>7/2/2022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552421-D2DC-DE85-A52A-CC9CB0B0B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85A1E2-A955-031B-DB65-39F61A6E4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E068C-7189-4379-A7F1-E09C57D90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2936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65052-5B69-EBBE-B9D6-74DA8F2BC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B59710-2CC0-0463-5A98-F15422E2D8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AB7266-94D1-689D-2326-EC9C16BB5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7CFB-DCA4-4169-8FB2-31A3A2DA684B}" type="datetimeFigureOut">
              <a:rPr lang="en-US" smtClean="0"/>
              <a:t>7/2/2022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203FEA-BF21-6319-DCA4-6CA7AD1DB3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171B3D-847B-B6AE-BA26-B856A1D14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E068C-7189-4379-A7F1-E09C57D90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3518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78FE8AE-71CB-F588-46F1-6F694CBF22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4638"/>
            <a:ext cx="1971675" cy="435768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A22FDA-146B-B815-2DAD-8566F52344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4638"/>
            <a:ext cx="5762625" cy="435768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0533C1-0B01-0F50-3433-8B76A823ED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7CFB-DCA4-4169-8FB2-31A3A2DA684B}" type="datetimeFigureOut">
              <a:rPr lang="en-US" smtClean="0"/>
              <a:t>7/2/2022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F89895-B254-D048-0CFA-8EAE502F7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E94DC9-D8C8-DD31-8C2C-1912C6D48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E068C-7189-4379-A7F1-E09C57D90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0178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/>
          <p:nvPr/>
        </p:nvSpPr>
        <p:spPr>
          <a:xfrm>
            <a:off x="253512" y="138113"/>
            <a:ext cx="8638442" cy="4858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Verdana"/>
              <a:buNone/>
            </a:pPr>
            <a:endParaRPr sz="21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cxnSp>
        <p:nvCxnSpPr>
          <p:cNvPr id="69" name="Google Shape;69;p15"/>
          <p:cNvCxnSpPr/>
          <p:nvPr/>
        </p:nvCxnSpPr>
        <p:spPr>
          <a:xfrm>
            <a:off x="115766" y="4577121"/>
            <a:ext cx="8908073" cy="0"/>
          </a:xfrm>
          <a:prstGeom prst="straightConnector1">
            <a:avLst/>
          </a:prstGeom>
          <a:noFill/>
          <a:ln w="25400" cap="flat" cmpd="sng">
            <a:solidFill>
              <a:srgbClr val="99FF33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0" name="Google Shape;70;p15"/>
          <p:cNvSpPr/>
          <p:nvPr/>
        </p:nvSpPr>
        <p:spPr>
          <a:xfrm>
            <a:off x="8565174" y="4628363"/>
            <a:ext cx="458665" cy="1547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r>
              <a:rPr lang="en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endParaRPr sz="1200"/>
          </a:p>
        </p:txBody>
      </p:sp>
      <p:cxnSp>
        <p:nvCxnSpPr>
          <p:cNvPr id="71" name="Google Shape;71;p15"/>
          <p:cNvCxnSpPr/>
          <p:nvPr/>
        </p:nvCxnSpPr>
        <p:spPr>
          <a:xfrm>
            <a:off x="115766" y="713232"/>
            <a:ext cx="8908200" cy="0"/>
          </a:xfrm>
          <a:prstGeom prst="straightConnector1">
            <a:avLst/>
          </a:prstGeom>
          <a:noFill/>
          <a:ln w="38100" cap="flat" cmpd="sng">
            <a:solidFill>
              <a:srgbClr val="99FF3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" name="Google Shape;72;p15"/>
          <p:cNvSpPr txBox="1"/>
          <p:nvPr/>
        </p:nvSpPr>
        <p:spPr>
          <a:xfrm>
            <a:off x="31400" y="4584675"/>
            <a:ext cx="9112600" cy="2183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t" anchorCtr="0">
            <a:spAutoFit/>
          </a:bodyPr>
          <a:lstStyle/>
          <a:p>
            <a:pPr marL="939800" marR="0" lvl="0" indent="-939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Verdana"/>
              <a:buNone/>
            </a:pPr>
            <a:r>
              <a:rPr lang="en" sz="9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J. J. Mwimali, K.E. Koech: </a:t>
            </a:r>
            <a:r>
              <a:rPr lang="en-US" sz="900" b="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Design and Fabrication of an automated Discharge Collection Unit of the Synthetic Hydro Experimental Machine.</a:t>
            </a:r>
            <a:r>
              <a:rPr lang="en" sz="9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endParaRPr sz="9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73" name="Google Shape;73;p15"/>
          <p:cNvSpPr txBox="1">
            <a:spLocks noGrp="1"/>
          </p:cNvSpPr>
          <p:nvPr>
            <p:ph type="title"/>
          </p:nvPr>
        </p:nvSpPr>
        <p:spPr>
          <a:xfrm>
            <a:off x="121627" y="156088"/>
            <a:ext cx="7543800" cy="7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t" anchorCtr="0">
            <a:noAutofit/>
          </a:bodyPr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3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00" b="1" i="0" u="none" strike="noStrike" cap="non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00" b="1" i="0" u="none" strike="noStrike" cap="non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00" b="1" i="0" u="none" strike="noStrike" cap="non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00" b="1" i="0" u="none" strike="noStrike" cap="non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 dirty="0"/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Blank">
  <p:cSld name="1_Blank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/>
          <p:nvPr/>
        </p:nvSpPr>
        <p:spPr>
          <a:xfrm>
            <a:off x="253512" y="138113"/>
            <a:ext cx="8638442" cy="4858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Verdana"/>
              <a:buNone/>
            </a:pPr>
            <a:endParaRPr sz="21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AC5CB-51BA-7F62-18CA-07CE0351B8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9BEC3E-1FD0-C49E-4225-650CE52D98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94AC95-7CCE-5300-A005-41AA64AA38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7CFB-DCA4-4169-8FB2-31A3A2DA684B}" type="datetimeFigureOut">
              <a:rPr lang="en-US" smtClean="0"/>
              <a:t>7/2/2022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48D63B-8185-09A8-E434-0F214386B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58AE23-07A0-E770-BDB7-6D04FE3B4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E068C-7189-4379-A7F1-E09C57D90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8667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C2A27-A35D-E288-AA17-EB44CFCA3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838DCF-D030-06B2-3A1C-71CDA4E59D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316BE5-8F0C-064A-107F-68962577E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7CFB-DCA4-4169-8FB2-31A3A2DA684B}" type="datetimeFigureOut">
              <a:rPr lang="en-US" smtClean="0"/>
              <a:t>7/2/2022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101017-5070-678A-B064-98E7BF744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BA3936-90E3-C051-21F8-89477D2A4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E068C-7189-4379-A7F1-E09C57D90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6192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3E561-34A3-EADD-4085-0FFB223740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700"/>
            <a:ext cx="7886700" cy="21399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67F539-6FD7-2930-8B7B-6F648CB28A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1700"/>
            <a:ext cx="7886700" cy="1125538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5A2A08-1CBD-E135-4F54-AA3F4AA14D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7CFB-DCA4-4169-8FB2-31A3A2DA684B}" type="datetimeFigureOut">
              <a:rPr lang="en-US" smtClean="0"/>
              <a:t>7/2/2022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7A8887-35CE-7AE0-88AB-8C71FB08B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D91DB8-D534-D224-5940-A5D5719E6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E068C-7189-4379-A7F1-E09C57D90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4316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A8999C-C9C0-0B17-CA4C-4385A492C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CE5992-6C9F-F812-DB10-ADA66E5FBE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70013"/>
            <a:ext cx="3867150" cy="32623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862217-8436-0F06-7869-7B34666DA2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370013"/>
            <a:ext cx="3867150" cy="32623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64A115-6D79-E6BA-4FBA-EC228402B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7CFB-DCA4-4169-8FB2-31A3A2DA684B}" type="datetimeFigureOut">
              <a:rPr lang="en-US" smtClean="0"/>
              <a:t>7/2/2022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B1F493-CE08-0149-E9B0-C7B33D10A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E15C8C-B5E4-CF4B-E412-FD048F276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E068C-7189-4379-A7F1-E09C57D90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6106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7BC51-D725-18A6-7FFC-D46AB277F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274638"/>
            <a:ext cx="7886700" cy="9937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6CF804-C6D1-5639-1570-5FAB3F1C67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260475"/>
            <a:ext cx="3868737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F827EE-E0B1-2852-1D82-BF8A852A47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1879600"/>
            <a:ext cx="3868737" cy="27622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61A815-9481-5310-5A79-3E4CC8EA75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475"/>
            <a:ext cx="3887788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45203D-2962-CF36-D7E6-D318229F27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9600"/>
            <a:ext cx="3887788" cy="27622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113411-0E2B-FC45-2CEA-BB6246C3E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7CFB-DCA4-4169-8FB2-31A3A2DA684B}" type="datetimeFigureOut">
              <a:rPr lang="en-US" smtClean="0"/>
              <a:t>7/2/2022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FECDA8-0716-D2BA-0792-3E8AAB0A9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1DB1756-327E-FF21-D597-9C28D19E78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E068C-7189-4379-A7F1-E09C57D90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619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DDFC2A-E82A-61B1-6140-6E032D551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086007-BEB1-AAD3-AC75-7EE0D55D5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7CFB-DCA4-4169-8FB2-31A3A2DA684B}" type="datetimeFigureOut">
              <a:rPr lang="en-US" smtClean="0"/>
              <a:t>7/2/2022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019010-BD05-070F-1492-CA5E0373F8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2796C2-9105-4B0A-DBFF-1FC2D8C02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E068C-7189-4379-A7F1-E09C57D90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9883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</p:sldLayoutIdLst>
  <p:transition>
    <p:fade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122B32E-34BE-AA51-EBC0-B3AE7AF63D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0FCE21-7ABF-E424-22D2-4137716640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22EAA2-A23B-2DC9-939C-0DAF2C2524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27CFB-DCA4-4169-8FB2-31A3A2DA684B}" type="datetimeFigureOut">
              <a:rPr lang="en-US" smtClean="0"/>
              <a:t>7/2/2022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5C4A4C-E931-C2F9-EA8B-572142B4FA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0485EB-E711-B222-7BE7-4262F44923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4E068C-7189-4379-A7F1-E09C57D90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3651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jp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6"/>
          <p:cNvSpPr txBox="1"/>
          <p:nvPr/>
        </p:nvSpPr>
        <p:spPr>
          <a:xfrm>
            <a:off x="-121964" y="61126"/>
            <a:ext cx="9387927" cy="574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875" tIns="40500" rIns="77875" bIns="405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r>
              <a:rPr lang="en" sz="32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Design: Discharge collection unit</a:t>
            </a:r>
            <a:endParaRPr sz="32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7CD1E7A-FF4B-F0E7-6CB2-CC14678C8F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021" y="762000"/>
            <a:ext cx="1740137" cy="378290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9F02713-4295-A85E-B3CA-D3027F1D1304}"/>
              </a:ext>
            </a:extLst>
          </p:cNvPr>
          <p:cNvSpPr txBox="1"/>
          <p:nvPr/>
        </p:nvSpPr>
        <p:spPr>
          <a:xfrm>
            <a:off x="1871158" y="762000"/>
            <a:ext cx="714182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Flow Diversion</a:t>
            </a:r>
          </a:p>
          <a:p>
            <a:r>
              <a:rPr lang="en-US" dirty="0"/>
              <a:t>	</a:t>
            </a:r>
            <a:r>
              <a:rPr lang="en-US" b="1" dirty="0"/>
              <a:t>Requirements: </a:t>
            </a:r>
            <a:r>
              <a:rPr lang="en-US" dirty="0"/>
              <a:t>- Response time.</a:t>
            </a:r>
          </a:p>
          <a:p>
            <a:r>
              <a:rPr lang="en-US" dirty="0"/>
              <a:t>		        - Force requirements.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E7FD6C-4E16-B2B5-8115-F62C924FABEE}"/>
              </a:ext>
            </a:extLst>
          </p:cNvPr>
          <p:cNvSpPr txBox="1"/>
          <p:nvPr/>
        </p:nvSpPr>
        <p:spPr>
          <a:xfrm>
            <a:off x="1921958" y="1560844"/>
            <a:ext cx="2985322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Considerations</a:t>
            </a:r>
          </a:p>
          <a:p>
            <a:r>
              <a:rPr lang="en-US" b="1" dirty="0"/>
              <a:t>Electromagnetic Actuator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Linear push and pull.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Strength in a stroke = 5N/10mm</a:t>
            </a:r>
          </a:p>
          <a:p>
            <a:r>
              <a:rPr lang="en-US" b="1" dirty="0"/>
              <a:t>Servo motor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Bidirectional rotary motion.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Variable torque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6D9B7F2-8032-FE96-3F5B-779D609516BD}"/>
              </a:ext>
            </a:extLst>
          </p:cNvPr>
          <p:cNvSpPr txBox="1"/>
          <p:nvPr/>
        </p:nvSpPr>
        <p:spPr>
          <a:xfrm>
            <a:off x="4958080" y="1560843"/>
            <a:ext cx="405489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Choice</a:t>
            </a:r>
          </a:p>
          <a:p>
            <a:r>
              <a:rPr lang="en-US" sz="1800" b="1" u="sng" dirty="0"/>
              <a:t>Electromagnetic Actuator</a:t>
            </a:r>
          </a:p>
          <a:p>
            <a:r>
              <a:rPr lang="en-US" sz="1800" b="1" dirty="0"/>
              <a:t>Justification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800" dirty="0"/>
              <a:t>Direct linear push and pull motion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800" dirty="0"/>
              <a:t>Simple kinematic mechanism to amplify the displacement.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DDD7A61-E500-18EF-274F-96435D7BE4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94202" y="2884506"/>
            <a:ext cx="1149798" cy="1516662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6"/>
          <p:cNvSpPr txBox="1"/>
          <p:nvPr/>
        </p:nvSpPr>
        <p:spPr>
          <a:xfrm>
            <a:off x="40553" y="178775"/>
            <a:ext cx="8910015" cy="574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875" tIns="40500" rIns="77875" bIns="405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r>
              <a:rPr lang="en" sz="32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Design: Discharge Collection Unit</a:t>
            </a:r>
            <a:endParaRPr sz="32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8B6F963-272D-B98C-3FA9-202E1A462CE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442" t="6956" r="28071"/>
          <a:stretch/>
        </p:blipFill>
        <p:spPr>
          <a:xfrm>
            <a:off x="112643" y="893821"/>
            <a:ext cx="3049367" cy="358114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EB4E8F5-34CE-D89E-0CA6-16B7CE0EE27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895" t="8116" r="33570" b="7891"/>
          <a:stretch/>
        </p:blipFill>
        <p:spPr>
          <a:xfrm>
            <a:off x="3273970" y="893821"/>
            <a:ext cx="2527709" cy="358114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8224071-70E6-31FF-BAFC-7D85F4A32F5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9692" t="9146" r="34773" b="9823"/>
          <a:stretch/>
        </p:blipFill>
        <p:spPr>
          <a:xfrm>
            <a:off x="5981992" y="893821"/>
            <a:ext cx="2584475" cy="3532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1796900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7"/>
          <p:cNvSpPr txBox="1"/>
          <p:nvPr/>
        </p:nvSpPr>
        <p:spPr>
          <a:xfrm>
            <a:off x="40554" y="178775"/>
            <a:ext cx="9103446" cy="574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875" tIns="40500" rIns="77875" bIns="405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r>
              <a:rPr lang="en" sz="32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Design: Discharge collection unit</a:t>
            </a:r>
            <a:endParaRPr sz="32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56DFE2B-36CE-C364-95D3-F7E0371DA6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-820371" y="1781857"/>
            <a:ext cx="3810543" cy="17528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E423A21-5FF5-8EC3-1396-7DC9099ED72F}"/>
              </a:ext>
            </a:extLst>
          </p:cNvPr>
          <p:cNvSpPr txBox="1"/>
          <p:nvPr/>
        </p:nvSpPr>
        <p:spPr>
          <a:xfrm>
            <a:off x="2160104" y="815009"/>
            <a:ext cx="664596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Discharge collection tank.</a:t>
            </a:r>
          </a:p>
          <a:p>
            <a:r>
              <a:rPr lang="en-US" b="1" dirty="0"/>
              <a:t>Requirements: </a:t>
            </a:r>
            <a:r>
              <a:rPr lang="en-US" dirty="0"/>
              <a:t>- Motivated discharge</a:t>
            </a:r>
          </a:p>
          <a:p>
            <a:r>
              <a:rPr lang="en-US" dirty="0"/>
              <a:t>	        - Capacity of not less than 20 Liters.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7306EC-F513-250B-F9F3-2B5414DD1238}"/>
              </a:ext>
            </a:extLst>
          </p:cNvPr>
          <p:cNvSpPr txBox="1"/>
          <p:nvPr/>
        </p:nvSpPr>
        <p:spPr>
          <a:xfrm>
            <a:off x="2160104" y="1507951"/>
            <a:ext cx="2895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Considerations</a:t>
            </a:r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BF86FF-CF5F-0FE2-ABE3-4D66AAD43A9A}"/>
              </a:ext>
            </a:extLst>
          </p:cNvPr>
          <p:cNvSpPr txBox="1"/>
          <p:nvPr/>
        </p:nvSpPr>
        <p:spPr>
          <a:xfrm>
            <a:off x="5198165" y="1574379"/>
            <a:ext cx="3306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Choice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EF537B4-E2A3-358E-F045-7AF04E656E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60104" y="1877283"/>
            <a:ext cx="2619573" cy="258533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F8D4D8B-F769-878D-59D4-6F7E4161CD1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3311" t="28241" r="-1" b="37967"/>
          <a:stretch/>
        </p:blipFill>
        <p:spPr>
          <a:xfrm>
            <a:off x="5267739" y="1877283"/>
            <a:ext cx="1464365" cy="182976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2388A7E-727F-9F36-EBC3-C874E9CC750C}"/>
              </a:ext>
            </a:extLst>
          </p:cNvPr>
          <p:cNvSpPr txBox="1"/>
          <p:nvPr/>
        </p:nvSpPr>
        <p:spPr>
          <a:xfrm>
            <a:off x="6732104" y="2092726"/>
            <a:ext cx="229262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Horizontal Cylindrical tank.</a:t>
            </a:r>
          </a:p>
          <a:p>
            <a:r>
              <a:rPr lang="en-US" b="1" dirty="0"/>
              <a:t>Justification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Motivated discharge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Easier to fabricate</a:t>
            </a:r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183DCF-4799-12AE-587E-B848A6516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627" y="156088"/>
            <a:ext cx="7520144" cy="573255"/>
          </a:xfrm>
        </p:spPr>
        <p:txBody>
          <a:bodyPr/>
          <a:lstStyle/>
          <a:p>
            <a:r>
              <a:rPr lang="en-US" dirty="0"/>
              <a:t>Design: Discharge collection unit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A9486E2-A2E2-651C-A756-7BA61887A5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627" y="729343"/>
            <a:ext cx="4789625" cy="287075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DE3779F-AF2A-B980-A375-4F5154F535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25" t="7837" r="14785" b="265"/>
          <a:stretch/>
        </p:blipFill>
        <p:spPr>
          <a:xfrm>
            <a:off x="4911252" y="1875182"/>
            <a:ext cx="4111121" cy="2694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657098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EA812-0DE1-21CF-509F-5C7FDAF506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627" y="156088"/>
            <a:ext cx="8956112" cy="552903"/>
          </a:xfrm>
        </p:spPr>
        <p:txBody>
          <a:bodyPr/>
          <a:lstStyle/>
          <a:p>
            <a:r>
              <a:rPr lang="en-US" dirty="0"/>
              <a:t>Design: Electrical and electronics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B9FC59B-B076-859D-E85D-70C831F86680}"/>
              </a:ext>
            </a:extLst>
          </p:cNvPr>
          <p:cNvSpPr txBox="1"/>
          <p:nvPr/>
        </p:nvSpPr>
        <p:spPr>
          <a:xfrm>
            <a:off x="121628" y="762000"/>
            <a:ext cx="277397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u="sng" dirty="0"/>
              <a:t>Electromagnetic Actuator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IRF520 MOSFET Driver module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135189-FFED-90CD-41CB-E440DDB074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3974" y="2567279"/>
            <a:ext cx="2402921" cy="195673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782819D-796C-A4A1-214D-060DD5AEAE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627" y="1830276"/>
            <a:ext cx="2212830" cy="147400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12037E4-2DF1-81C5-3DB7-3F69CDAC48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5322984" y="441531"/>
            <a:ext cx="2366010" cy="51435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878F51A-0A44-C0D1-3AEE-2A57E9945D42}"/>
              </a:ext>
            </a:extLst>
          </p:cNvPr>
          <p:cNvSpPr txBox="1"/>
          <p:nvPr/>
        </p:nvSpPr>
        <p:spPr>
          <a:xfrm>
            <a:off x="3869625" y="1344231"/>
            <a:ext cx="5139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u="sng" dirty="0"/>
              <a:t>Other components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2F84E8E-57E7-E1C4-4FC1-C1521957FF9C}"/>
              </a:ext>
            </a:extLst>
          </p:cNvPr>
          <p:cNvCxnSpPr>
            <a:cxnSpLocks/>
          </p:cNvCxnSpPr>
          <p:nvPr/>
        </p:nvCxnSpPr>
        <p:spPr>
          <a:xfrm flipH="1">
            <a:off x="5989983" y="1398104"/>
            <a:ext cx="795130" cy="7885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247F85C-ED51-887E-2AD0-8F1A940B42B7}"/>
              </a:ext>
            </a:extLst>
          </p:cNvPr>
          <p:cNvSpPr txBox="1"/>
          <p:nvPr/>
        </p:nvSpPr>
        <p:spPr>
          <a:xfrm>
            <a:off x="6705600" y="1252164"/>
            <a:ext cx="16130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STM32F407VET6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84B86FF-3F9E-0B2A-E983-C82894BE7459}"/>
              </a:ext>
            </a:extLst>
          </p:cNvPr>
          <p:cNvCxnSpPr>
            <a:cxnSpLocks/>
          </p:cNvCxnSpPr>
          <p:nvPr/>
        </p:nvCxnSpPr>
        <p:spPr>
          <a:xfrm flipH="1">
            <a:off x="5961694" y="1767436"/>
            <a:ext cx="883054" cy="11394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FE39B25A-E156-5F6F-A715-05B1D77CBAD2}"/>
              </a:ext>
            </a:extLst>
          </p:cNvPr>
          <p:cNvSpPr txBox="1"/>
          <p:nvPr/>
        </p:nvSpPr>
        <p:spPr>
          <a:xfrm>
            <a:off x="6743670" y="1530714"/>
            <a:ext cx="26106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LCD touch 320x240 (ILI9341)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8696735-EF61-4EF0-AAE5-EDFF2B1A2396}"/>
              </a:ext>
            </a:extLst>
          </p:cNvPr>
          <p:cNvCxnSpPr>
            <a:cxnSpLocks/>
          </p:cNvCxnSpPr>
          <p:nvPr/>
        </p:nvCxnSpPr>
        <p:spPr>
          <a:xfrm flipH="1">
            <a:off x="6763111" y="1935293"/>
            <a:ext cx="756000" cy="11999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82D92762-8C13-B7A6-82FF-70FF48E1491B}"/>
              </a:ext>
            </a:extLst>
          </p:cNvPr>
          <p:cNvSpPr txBox="1"/>
          <p:nvPr/>
        </p:nvSpPr>
        <p:spPr>
          <a:xfrm>
            <a:off x="7433508" y="1817212"/>
            <a:ext cx="15586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Load cells (50kg)</a:t>
            </a:r>
          </a:p>
        </p:txBody>
      </p:sp>
    </p:spTree>
    <p:extLst>
      <p:ext uri="{BB962C8B-B14F-4D97-AF65-F5344CB8AC3E}">
        <p14:creationId xmlns:p14="http://schemas.microsoft.com/office/powerpoint/2010/main" val="3069336004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9"/>
          <p:cNvSpPr txBox="1"/>
          <p:nvPr/>
        </p:nvSpPr>
        <p:spPr>
          <a:xfrm>
            <a:off x="40538" y="178775"/>
            <a:ext cx="6162000" cy="5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875" tIns="40500" rIns="77875" bIns="405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r>
              <a:rPr lang="en" sz="3200" b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Expected Outcomes</a:t>
            </a:r>
            <a:endParaRPr sz="3200" b="1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DB2ACFA-E599-589E-A1D0-B42D57ED4F8F}"/>
              </a:ext>
            </a:extLst>
          </p:cNvPr>
          <p:cNvSpPr txBox="1"/>
          <p:nvPr/>
        </p:nvSpPr>
        <p:spPr>
          <a:xfrm>
            <a:off x="130629" y="753275"/>
            <a:ext cx="8871857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dirty="0"/>
              <a:t>Discharge flow control</a:t>
            </a:r>
          </a:p>
          <a:p>
            <a:r>
              <a:rPr lang="en-US" sz="1600" dirty="0"/>
              <a:t>	   - Can turn the ball valve in precise steps.</a:t>
            </a:r>
          </a:p>
          <a:p>
            <a:r>
              <a:rPr lang="en-US" sz="1600" dirty="0"/>
              <a:t>                   - Accuracy of the steps is to the nearest whole number.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dirty="0"/>
              <a:t>Discharge collection unit</a:t>
            </a:r>
          </a:p>
          <a:p>
            <a:r>
              <a:rPr lang="en-US" sz="1600" dirty="0"/>
              <a:t>	- Synchronized discharge collection with temperature and weight measurements.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dirty="0"/>
              <a:t>Flow diversion unit</a:t>
            </a:r>
          </a:p>
          <a:p>
            <a:r>
              <a:rPr lang="en-US" sz="1600" dirty="0"/>
              <a:t>	- Accurate collection of the stream within the time interval.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dirty="0"/>
              <a:t>Discharge collection tank.</a:t>
            </a:r>
          </a:p>
          <a:p>
            <a:r>
              <a:rPr lang="en-US" sz="1600" dirty="0"/>
              <a:t>	- Correctly shaped for accurate weight measurement.</a:t>
            </a:r>
          </a:p>
          <a:p>
            <a:r>
              <a:rPr lang="en-US" sz="1600" dirty="0"/>
              <a:t>	- Utilize gravity to eliminate the need for an extra pump.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dirty="0"/>
              <a:t>Control and display</a:t>
            </a:r>
          </a:p>
          <a:p>
            <a:r>
              <a:rPr lang="en-US" sz="1600" dirty="0"/>
              <a:t>	- Ergonomic Display</a:t>
            </a:r>
          </a:p>
          <a:p>
            <a:r>
              <a:rPr lang="en-US" sz="1600" dirty="0"/>
              <a:t>	- Capable board</a:t>
            </a:r>
          </a:p>
        </p:txBody>
      </p:sp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1"/>
          <p:cNvSpPr txBox="1"/>
          <p:nvPr/>
        </p:nvSpPr>
        <p:spPr>
          <a:xfrm>
            <a:off x="40549" y="178775"/>
            <a:ext cx="8946600" cy="5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875" tIns="40500" rIns="77875" bIns="405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r>
              <a:rPr lang="en" sz="3200" b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Time plan</a:t>
            </a:r>
            <a:endParaRPr sz="3200" b="1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7950146-57F6-8A58-FDF1-6E4D677610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544" y="753275"/>
            <a:ext cx="8687666" cy="3367312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0"/>
          <p:cNvSpPr txBox="1"/>
          <p:nvPr/>
        </p:nvSpPr>
        <p:spPr>
          <a:xfrm>
            <a:off x="40547" y="178775"/>
            <a:ext cx="8416800" cy="5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875" tIns="40500" rIns="77875" bIns="405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r>
              <a:rPr lang="en" sz="3200" b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Budget</a:t>
            </a:r>
            <a:endParaRPr sz="3200" b="1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CB79F24-2DD1-9F1D-EA50-CBC3B0055E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363" y="753275"/>
            <a:ext cx="7797167" cy="3656299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78F0A4-32E7-7835-70C8-35CF96A9C9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Way forward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D41E2D-8CAA-745A-94D4-97549D52C583}"/>
              </a:ext>
            </a:extLst>
          </p:cNvPr>
          <p:cNvSpPr txBox="1"/>
          <p:nvPr/>
        </p:nvSpPr>
        <p:spPr>
          <a:xfrm>
            <a:off x="192157" y="821635"/>
            <a:ext cx="84681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800" dirty="0"/>
              <a:t>Refine the designs.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800" dirty="0"/>
              <a:t>Fabrication logistics.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800" dirty="0"/>
              <a:t>Procurement of electrical and electronic components.</a:t>
            </a:r>
          </a:p>
        </p:txBody>
      </p:sp>
    </p:spTree>
    <p:extLst>
      <p:ext uri="{BB962C8B-B14F-4D97-AF65-F5344CB8AC3E}">
        <p14:creationId xmlns:p14="http://schemas.microsoft.com/office/powerpoint/2010/main" val="3431520407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32"/>
          <p:cNvPicPr preferRelativeResize="0"/>
          <p:nvPr/>
        </p:nvPicPr>
        <p:blipFill>
          <a:blip r:embed="rId3"/>
          <a:srcRect/>
          <a:stretch/>
        </p:blipFill>
        <p:spPr>
          <a:xfrm>
            <a:off x="1142997" y="0"/>
            <a:ext cx="6858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/>
        </p:nvSpPr>
        <p:spPr>
          <a:xfrm>
            <a:off x="36505" y="178775"/>
            <a:ext cx="6633600" cy="5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875" tIns="40500" rIns="77875" bIns="405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erdana"/>
              <a:buNone/>
            </a:pPr>
            <a:r>
              <a:rPr lang="en" sz="32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Presentation Outline</a:t>
            </a:r>
            <a:endParaRPr sz="32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7" name="Google Shape;87;p18"/>
          <p:cNvSpPr txBox="1"/>
          <p:nvPr/>
        </p:nvSpPr>
        <p:spPr>
          <a:xfrm>
            <a:off x="49709" y="737035"/>
            <a:ext cx="9006238" cy="3957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t" anchorCtr="0">
            <a:spAutoFit/>
          </a:bodyPr>
          <a:lstStyle/>
          <a:p>
            <a:pPr marL="285750" indent="-285750" eaLnBrk="1" hangingPunct="1">
              <a:spcBef>
                <a:spcPts val="600"/>
              </a:spcBef>
              <a:buClr>
                <a:srgbClr val="0066CC"/>
              </a:buClr>
              <a:buSzPct val="120000"/>
              <a:buFont typeface="Wingdings" panose="05000000000000000000" pitchFamily="2" charset="2"/>
              <a:buChar char="§"/>
            </a:pPr>
            <a:r>
              <a:rPr lang="en-US" altLang="de-DE" sz="1600" dirty="0">
                <a:solidFill>
                  <a:srgbClr val="002060"/>
                </a:solidFill>
              </a:rPr>
              <a:t>Abstract</a:t>
            </a:r>
          </a:p>
          <a:p>
            <a:pPr marL="285750" indent="-285750" eaLnBrk="1" hangingPunct="1">
              <a:spcBef>
                <a:spcPts val="600"/>
              </a:spcBef>
              <a:buClr>
                <a:srgbClr val="0066CC"/>
              </a:buClr>
              <a:buSzPct val="120000"/>
              <a:buFont typeface="Wingdings" panose="05000000000000000000" pitchFamily="2" charset="2"/>
              <a:buChar char="§"/>
            </a:pPr>
            <a:r>
              <a:rPr lang="en-US" altLang="de-DE" sz="1600" dirty="0">
                <a:solidFill>
                  <a:srgbClr val="002060"/>
                </a:solidFill>
              </a:rPr>
              <a:t>Introduction</a:t>
            </a:r>
          </a:p>
          <a:p>
            <a:pPr eaLnBrk="1" hangingPunct="1">
              <a:spcBef>
                <a:spcPts val="600"/>
              </a:spcBef>
              <a:buClr>
                <a:srgbClr val="0066CC"/>
              </a:buClr>
              <a:buSzPct val="120000"/>
            </a:pPr>
            <a:r>
              <a:rPr lang="en-US" altLang="de-DE" sz="1600" dirty="0">
                <a:solidFill>
                  <a:srgbClr val="002060"/>
                </a:solidFill>
              </a:rPr>
              <a:t>	Background, Problem Statement, Objectives, Justification</a:t>
            </a:r>
          </a:p>
          <a:p>
            <a:pPr marL="285750" indent="-285750" eaLnBrk="1" hangingPunct="1">
              <a:spcBef>
                <a:spcPts val="600"/>
              </a:spcBef>
              <a:buClr>
                <a:srgbClr val="0066CC"/>
              </a:buClr>
              <a:buSzPct val="120000"/>
              <a:buFont typeface="Wingdings" panose="05000000000000000000" pitchFamily="2" charset="2"/>
              <a:buChar char="§"/>
            </a:pPr>
            <a:r>
              <a:rPr lang="en-US" altLang="de-DE" sz="1600" dirty="0">
                <a:solidFill>
                  <a:srgbClr val="002060"/>
                </a:solidFill>
              </a:rPr>
              <a:t>Recap</a:t>
            </a:r>
          </a:p>
          <a:p>
            <a:pPr lvl="1">
              <a:spcBef>
                <a:spcPts val="600"/>
              </a:spcBef>
              <a:buClr>
                <a:srgbClr val="0066CC"/>
              </a:buClr>
              <a:buSzPct val="120000"/>
            </a:pPr>
            <a:r>
              <a:rPr lang="en-US" altLang="de-DE" sz="1600" dirty="0">
                <a:solidFill>
                  <a:srgbClr val="002060"/>
                </a:solidFill>
              </a:rPr>
              <a:t>   	- Literature review.</a:t>
            </a:r>
          </a:p>
          <a:p>
            <a:pPr lvl="1">
              <a:spcBef>
                <a:spcPts val="600"/>
              </a:spcBef>
              <a:buClr>
                <a:srgbClr val="0066CC"/>
              </a:buClr>
              <a:buSzPct val="120000"/>
            </a:pPr>
            <a:r>
              <a:rPr lang="en-US" altLang="de-DE" sz="1600" dirty="0">
                <a:solidFill>
                  <a:srgbClr val="002060"/>
                </a:solidFill>
              </a:rPr>
              <a:t>	- Proposed Methodology.</a:t>
            </a:r>
          </a:p>
          <a:p>
            <a:pPr marL="285750" indent="-285750" eaLnBrk="1" hangingPunct="1">
              <a:spcBef>
                <a:spcPts val="600"/>
              </a:spcBef>
              <a:buClr>
                <a:srgbClr val="0066CC"/>
              </a:buClr>
              <a:buSzPct val="120000"/>
              <a:buFont typeface="Wingdings" panose="05000000000000000000" pitchFamily="2" charset="2"/>
              <a:buChar char="§"/>
            </a:pPr>
            <a:r>
              <a:rPr lang="en-US" altLang="de-DE" sz="1600" dirty="0">
                <a:solidFill>
                  <a:srgbClr val="002060"/>
                </a:solidFill>
              </a:rPr>
              <a:t>Designs</a:t>
            </a:r>
          </a:p>
          <a:p>
            <a:pPr lvl="8">
              <a:spcBef>
                <a:spcPts val="600"/>
              </a:spcBef>
              <a:buClr>
                <a:srgbClr val="0066CC"/>
              </a:buClr>
              <a:buSzPct val="120000"/>
            </a:pPr>
            <a:r>
              <a:rPr lang="en-US" altLang="de-DE" sz="1600" dirty="0">
                <a:solidFill>
                  <a:srgbClr val="002060"/>
                </a:solidFill>
              </a:rPr>
              <a:t>	- Discharge flow control</a:t>
            </a:r>
          </a:p>
          <a:p>
            <a:pPr lvl="8">
              <a:spcBef>
                <a:spcPts val="600"/>
              </a:spcBef>
              <a:buClr>
                <a:srgbClr val="0066CC"/>
              </a:buClr>
              <a:buSzPct val="120000"/>
            </a:pPr>
            <a:r>
              <a:rPr lang="en-US" altLang="de-DE" sz="1600" dirty="0">
                <a:solidFill>
                  <a:srgbClr val="002060"/>
                </a:solidFill>
              </a:rPr>
              <a:t>	- Discharge collection			</a:t>
            </a:r>
          </a:p>
          <a:p>
            <a:pPr marL="285750" indent="-285750" eaLnBrk="1" hangingPunct="1">
              <a:spcBef>
                <a:spcPts val="600"/>
              </a:spcBef>
              <a:buClr>
                <a:srgbClr val="0066CC"/>
              </a:buClr>
              <a:buSzPct val="120000"/>
              <a:buFont typeface="Wingdings" panose="05000000000000000000" pitchFamily="2" charset="2"/>
              <a:buChar char="§"/>
            </a:pPr>
            <a:r>
              <a:rPr lang="en-US" altLang="de-DE" sz="1600" dirty="0">
                <a:solidFill>
                  <a:srgbClr val="002060"/>
                </a:solidFill>
              </a:rPr>
              <a:t>Expected outcomes</a:t>
            </a:r>
          </a:p>
          <a:p>
            <a:pPr marL="285750" indent="-285750" eaLnBrk="1" hangingPunct="1">
              <a:spcBef>
                <a:spcPts val="600"/>
              </a:spcBef>
              <a:buClr>
                <a:srgbClr val="0066CC"/>
              </a:buClr>
              <a:buSzPct val="120000"/>
              <a:buFont typeface="Wingdings" panose="05000000000000000000" pitchFamily="2" charset="2"/>
              <a:buChar char="§"/>
            </a:pPr>
            <a:r>
              <a:rPr lang="en-US" altLang="de-DE" sz="1600" dirty="0">
                <a:solidFill>
                  <a:srgbClr val="002060"/>
                </a:solidFill>
              </a:rPr>
              <a:t>Time plan and Budget.</a:t>
            </a:r>
          </a:p>
          <a:p>
            <a:pPr marL="285750" indent="-285750" eaLnBrk="1" hangingPunct="1">
              <a:spcBef>
                <a:spcPts val="600"/>
              </a:spcBef>
              <a:buClr>
                <a:srgbClr val="0066CC"/>
              </a:buClr>
              <a:buSzPct val="120000"/>
              <a:buFont typeface="Wingdings" panose="05000000000000000000" pitchFamily="2" charset="2"/>
              <a:buChar char="§"/>
            </a:pPr>
            <a:r>
              <a:rPr lang="en-US" altLang="de-DE" sz="1600" dirty="0">
                <a:solidFill>
                  <a:srgbClr val="002060"/>
                </a:solidFill>
              </a:rPr>
              <a:t>Way Forward</a:t>
            </a:r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6EB93-6576-857F-D804-05DAD3B965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626" y="156088"/>
            <a:ext cx="8246869" cy="747000"/>
          </a:xfrm>
        </p:spPr>
        <p:txBody>
          <a:bodyPr/>
          <a:lstStyle/>
          <a:p>
            <a:r>
              <a:rPr lang="en-US" dirty="0"/>
              <a:t>Synthetic Hydro-Experimental Machine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3007E6-9255-D207-8C75-EA62331DFE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976" y="731546"/>
            <a:ext cx="7075024" cy="3817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552473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D6766AD-3A54-C583-5983-F3464D0B1A58}"/>
              </a:ext>
            </a:extLst>
          </p:cNvPr>
          <p:cNvSpPr txBox="1"/>
          <p:nvPr/>
        </p:nvSpPr>
        <p:spPr>
          <a:xfrm>
            <a:off x="115147" y="155787"/>
            <a:ext cx="87917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+mj-lt"/>
              </a:rPr>
              <a:t>Introduction: Background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8C2330-F4FC-BE6D-3C11-659CCA2326FB}"/>
              </a:ext>
            </a:extLst>
          </p:cNvPr>
          <p:cNvSpPr txBox="1"/>
          <p:nvPr/>
        </p:nvSpPr>
        <p:spPr>
          <a:xfrm>
            <a:off x="219808" y="888023"/>
            <a:ext cx="598456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1800" dirty="0"/>
              <a:t>Fluid flow measurement</a:t>
            </a:r>
          </a:p>
          <a:p>
            <a:pPr marL="1257300" lvl="2" indent="-342900">
              <a:buFont typeface="Wingdings" panose="05000000000000000000" pitchFamily="2" charset="2"/>
              <a:buChar char="v"/>
            </a:pPr>
            <a:r>
              <a:rPr lang="en-US" sz="1800" dirty="0"/>
              <a:t>Quantifying a property of an uninterrupted flow. 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1800" dirty="0"/>
              <a:t>Flow meters</a:t>
            </a:r>
          </a:p>
          <a:p>
            <a:pPr marL="1257300" lvl="2" indent="-342900">
              <a:buFont typeface="Wingdings" panose="05000000000000000000" pitchFamily="2" charset="2"/>
              <a:buChar char="v"/>
            </a:pPr>
            <a:r>
              <a:rPr lang="en-US" sz="1800" dirty="0"/>
              <a:t>Turbine flow meter, rotameter, venturi, and orifice.</a:t>
            </a:r>
          </a:p>
          <a:p>
            <a:pPr marL="1257300" lvl="2" indent="-342900">
              <a:buFont typeface="Wingdings" panose="05000000000000000000" pitchFamily="2" charset="2"/>
              <a:buChar char="v"/>
            </a:pPr>
            <a:r>
              <a:rPr lang="en-US" sz="1800" dirty="0"/>
              <a:t>Bernoulli’s Theorem.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1800" dirty="0"/>
              <a:t>Synthetic Hydro-Experimental Machine</a:t>
            </a:r>
          </a:p>
          <a:p>
            <a:pPr marL="1257300" lvl="2" indent="-342900">
              <a:buFont typeface="Wingdings" panose="05000000000000000000" pitchFamily="2" charset="2"/>
              <a:buChar char="v"/>
            </a:pPr>
            <a:r>
              <a:rPr lang="en-US" sz="1800" dirty="0"/>
              <a:t>Consists of venturi, and orifice</a:t>
            </a:r>
          </a:p>
          <a:p>
            <a:pPr marL="1257300" lvl="2" indent="-342900">
              <a:buFont typeface="Wingdings" panose="05000000000000000000" pitchFamily="2" charset="2"/>
              <a:buChar char="v"/>
            </a:pPr>
            <a:r>
              <a:rPr lang="en-US" sz="1800" dirty="0"/>
              <a:t>Establishing a relationship between discharge, differential pressure, and the coefficient of discharge. </a:t>
            </a:r>
          </a:p>
          <a:p>
            <a:pPr marL="1257300" lvl="2" indent="-342900">
              <a:buFont typeface="Wingdings" panose="05000000000000000000" pitchFamily="2" charset="2"/>
              <a:buChar char="v"/>
            </a:pPr>
            <a:r>
              <a:rPr lang="en-US" sz="1800" dirty="0"/>
              <a:t>Experiment procedure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61CCFF3-3932-EB8F-CDAE-B5E8634430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3159" y="740562"/>
            <a:ext cx="2763774" cy="384078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/>
          <p:nvPr/>
        </p:nvSpPr>
        <p:spPr>
          <a:xfrm>
            <a:off x="41750" y="178775"/>
            <a:ext cx="9018900" cy="22362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875" tIns="40500" rIns="77875" bIns="405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r>
              <a:rPr lang="en" sz="32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Introduction: Problem Statement</a:t>
            </a:r>
            <a:endParaRPr sz="32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endParaRPr sz="22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endParaRPr sz="22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endParaRPr sz="32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endParaRPr sz="32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426E3A-F631-FE2C-4E5B-E5909DD1137F}"/>
              </a:ext>
            </a:extLst>
          </p:cNvPr>
          <p:cNvSpPr txBox="1"/>
          <p:nvPr/>
        </p:nvSpPr>
        <p:spPr>
          <a:xfrm>
            <a:off x="423647" y="863590"/>
            <a:ext cx="825510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1800" dirty="0"/>
              <a:t>Fluid  flow experiments required one to synchronize discharge collection with time and temperature measurement.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1800" dirty="0"/>
              <a:t>Current state of the Synthetic Hydro-Experimental Machine.</a:t>
            </a:r>
          </a:p>
          <a:p>
            <a:pPr marL="1714500" lvl="3" indent="-342900">
              <a:buFont typeface="Wingdings" panose="05000000000000000000" pitchFamily="2" charset="2"/>
              <a:buChar char="§"/>
            </a:pPr>
            <a:r>
              <a:rPr lang="en-US" sz="1800" dirty="0"/>
              <a:t>Determination of steps based on human intuition</a:t>
            </a:r>
          </a:p>
          <a:p>
            <a:pPr marL="1714500" lvl="3" indent="-342900">
              <a:buFont typeface="Wingdings" panose="05000000000000000000" pitchFamily="2" charset="2"/>
              <a:buChar char="§"/>
            </a:pPr>
            <a:r>
              <a:rPr lang="en-US" sz="1800" dirty="0"/>
              <a:t>Discharge collection synchronization by a minimum of two operators</a:t>
            </a:r>
          </a:p>
          <a:p>
            <a:pPr marL="1714500" lvl="3" indent="-342900">
              <a:buFont typeface="Wingdings" panose="05000000000000000000" pitchFamily="2" charset="2"/>
              <a:buChar char="§"/>
            </a:pPr>
            <a:r>
              <a:rPr lang="en-US" sz="1800" dirty="0"/>
              <a:t>Incremental weight measurement.</a:t>
            </a:r>
          </a:p>
          <a:p>
            <a:pPr marL="1714500" lvl="3" indent="-342900">
              <a:buFont typeface="Wingdings" panose="05000000000000000000" pitchFamily="2" charset="2"/>
              <a:buChar char="§"/>
            </a:pPr>
            <a:r>
              <a:rPr lang="en-US" sz="1800" dirty="0"/>
              <a:t>Results in Cd outside the tolerable range.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1800" dirty="0"/>
              <a:t>Automated Synthetic Hydro-Experimental Machine</a:t>
            </a:r>
          </a:p>
          <a:p>
            <a:pPr marL="1714500" lvl="3" indent="-342900">
              <a:buFont typeface="Wingdings" panose="05000000000000000000" pitchFamily="2" charset="2"/>
              <a:buChar char="ü"/>
            </a:pPr>
            <a:r>
              <a:rPr lang="en-US" sz="1800" dirty="0"/>
              <a:t>Precise discharge flow control.</a:t>
            </a:r>
          </a:p>
          <a:p>
            <a:pPr marL="1714500" lvl="3" indent="-342900">
              <a:buFont typeface="Wingdings" panose="05000000000000000000" pitchFamily="2" charset="2"/>
              <a:buChar char="ü"/>
            </a:pPr>
            <a:r>
              <a:rPr lang="en-US" sz="1800" dirty="0"/>
              <a:t>Automated discharge collection.</a:t>
            </a:r>
          </a:p>
          <a:p>
            <a:pPr marL="1714500" lvl="3" indent="-342900">
              <a:buFont typeface="Wingdings" panose="05000000000000000000" pitchFamily="2" charset="2"/>
              <a:buChar char="ü"/>
            </a:pPr>
            <a:r>
              <a:rPr lang="en-US" sz="1800" dirty="0"/>
              <a:t>Automate discharge weight and temperature measurement. </a:t>
            </a:r>
          </a:p>
        </p:txBody>
      </p:sp>
    </p:spTree>
    <p:extLst>
      <p:ext uri="{BB962C8B-B14F-4D97-AF65-F5344CB8AC3E}">
        <p14:creationId xmlns:p14="http://schemas.microsoft.com/office/powerpoint/2010/main" val="2222811216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/>
          <p:nvPr/>
        </p:nvSpPr>
        <p:spPr>
          <a:xfrm>
            <a:off x="41750" y="178775"/>
            <a:ext cx="9018900" cy="22362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875" tIns="40500" rIns="77875" bIns="405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r>
              <a:rPr lang="en" sz="32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Introduction: Objectives</a:t>
            </a:r>
            <a:endParaRPr sz="32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endParaRPr sz="22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endParaRPr sz="22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endParaRPr sz="32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endParaRPr sz="32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" name="Text Box 5">
            <a:extLst>
              <a:ext uri="{FF2B5EF4-FFF2-40B4-BE49-F238E27FC236}">
                <a16:creationId xmlns:a16="http://schemas.microsoft.com/office/drawing/2014/main" id="{F7AF5B3D-7D4D-C08E-0DF5-48D3D36589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891" y="870594"/>
            <a:ext cx="9469385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1pPr>
            <a:lvl2pPr marL="742950" indent="-285750" eaLnBrk="0" hangingPunct="0"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2pPr>
            <a:lvl3pPr marL="1143000" indent="-228600" eaLnBrk="0" hangingPunct="0"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3pPr>
            <a:lvl4pPr marL="1600200" indent="-228600" eaLnBrk="0" hangingPunct="0"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4pPr>
            <a:lvl5pPr marL="2057400" indent="-228600" eaLnBrk="0" hangingPunct="0"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9pPr>
          </a:lstStyle>
          <a:p>
            <a:pPr eaLnBrk="1" hangingPunct="1">
              <a:spcBef>
                <a:spcPts val="600"/>
              </a:spcBef>
              <a:buSzPct val="75000"/>
            </a:pPr>
            <a:r>
              <a:rPr lang="en-US" altLang="de-DE" sz="1600" b="1" dirty="0"/>
              <a:t>Main Objective</a:t>
            </a:r>
            <a:r>
              <a:rPr lang="en-US" altLang="de-DE" sz="1600" dirty="0"/>
              <a:t>	</a:t>
            </a:r>
          </a:p>
          <a:p>
            <a:pPr marL="380250" lvl="1" indent="0" eaLnBrk="1" hangingPunct="1">
              <a:lnSpc>
                <a:spcPct val="150000"/>
              </a:lnSpc>
              <a:buClr>
                <a:schemeClr val="tx1"/>
              </a:buClr>
              <a:buSzPct val="130000"/>
              <a:tabLst>
                <a:tab pos="400050" algn="l"/>
                <a:tab pos="901700" algn="l"/>
                <a:tab pos="1168400" algn="l"/>
              </a:tabLst>
            </a:pPr>
            <a:r>
              <a:rPr lang="de-DE" altLang="de-DE" sz="1600" dirty="0"/>
              <a:t>To automate the discharge collection process of the Synthetic Hydro-Experimental Machine.</a:t>
            </a:r>
          </a:p>
          <a:p>
            <a:pPr marL="380250" lvl="1" indent="0" eaLnBrk="1" hangingPunct="1">
              <a:buClr>
                <a:schemeClr val="tx1"/>
              </a:buClr>
              <a:buSzPct val="130000"/>
              <a:tabLst>
                <a:tab pos="400050" algn="l"/>
                <a:tab pos="901700" algn="l"/>
                <a:tab pos="1168400" algn="l"/>
              </a:tabLst>
            </a:pPr>
            <a:endParaRPr lang="de-DE" altLang="de-DE" sz="1600" dirty="0"/>
          </a:p>
        </p:txBody>
      </p:sp>
      <p:sp>
        <p:nvSpPr>
          <p:cNvPr id="5" name="Text Box 5">
            <a:extLst>
              <a:ext uri="{FF2B5EF4-FFF2-40B4-BE49-F238E27FC236}">
                <a16:creationId xmlns:a16="http://schemas.microsoft.com/office/drawing/2014/main" id="{2F430BC2-36AA-968B-F2AF-0BBEBD9CDE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350" y="1895235"/>
            <a:ext cx="7667279" cy="23544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1pPr>
            <a:lvl2pPr marL="742950" indent="-285750" eaLnBrk="0" hangingPunct="0"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2pPr>
            <a:lvl3pPr marL="1143000" indent="-228600" eaLnBrk="0" hangingPunct="0"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3pPr>
            <a:lvl4pPr marL="1600200" indent="-228600" eaLnBrk="0" hangingPunct="0"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4pPr>
            <a:lvl5pPr marL="2057400" indent="-228600" eaLnBrk="0" hangingPunct="0"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9pPr>
          </a:lstStyle>
          <a:p>
            <a:pPr eaLnBrk="1" hangingPunct="1">
              <a:spcBef>
                <a:spcPts val="600"/>
              </a:spcBef>
              <a:buSzPct val="75000"/>
            </a:pPr>
            <a:r>
              <a:rPr lang="en-US" altLang="de-DE" sz="1400" b="1" dirty="0"/>
              <a:t>Specific Objectives</a:t>
            </a:r>
            <a:r>
              <a:rPr lang="en-US" altLang="de-DE" sz="1400" dirty="0"/>
              <a:t>	</a:t>
            </a:r>
          </a:p>
          <a:p>
            <a:pPr marL="380250" lvl="1" indent="0" eaLnBrk="1" hangingPunct="1">
              <a:buClr>
                <a:schemeClr val="tx1"/>
              </a:buClr>
              <a:buSzPct val="130000"/>
              <a:tabLst>
                <a:tab pos="400050" algn="l"/>
                <a:tab pos="901700" algn="l"/>
                <a:tab pos="1168400" algn="l"/>
              </a:tabLst>
            </a:pPr>
            <a:endParaRPr lang="de-DE" altLang="de-DE" sz="1400" dirty="0"/>
          </a:p>
          <a:p>
            <a:pPr marL="723150" lvl="1" indent="-342900" eaLnBrk="1" hangingPunct="1">
              <a:lnSpc>
                <a:spcPct val="150000"/>
              </a:lnSpc>
              <a:buClr>
                <a:schemeClr val="tx1"/>
              </a:buClr>
              <a:buSzPct val="130000"/>
              <a:buFont typeface="+mj-lt"/>
              <a:buAutoNum type="arabicPeriod"/>
              <a:tabLst>
                <a:tab pos="400050" algn="l"/>
                <a:tab pos="901700" algn="l"/>
                <a:tab pos="1168400" algn="l"/>
              </a:tabLst>
            </a:pPr>
            <a:r>
              <a:rPr lang="en-US" altLang="de-DE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To design an automated discharge flow control unit that can precisely discharge in steps. </a:t>
            </a:r>
            <a:endParaRPr lang="de-DE" altLang="de-DE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723150" lvl="1" indent="-342900" eaLnBrk="1" hangingPunct="1">
              <a:lnSpc>
                <a:spcPct val="150000"/>
              </a:lnSpc>
              <a:buClr>
                <a:schemeClr val="tx1"/>
              </a:buClr>
              <a:buSzPct val="130000"/>
              <a:buFont typeface="+mj-lt"/>
              <a:buAutoNum type="arabicPeriod"/>
              <a:tabLst>
                <a:tab pos="400050" algn="l"/>
                <a:tab pos="901700" algn="l"/>
                <a:tab pos="1168400" algn="l"/>
              </a:tabLst>
            </a:pPr>
            <a:r>
              <a:rPr lang="en-US" altLang="de-DE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To design and fabricate a discharge collection unit with automated weight, time and temperature measurements. </a:t>
            </a:r>
          </a:p>
          <a:p>
            <a:pPr marL="723150" lvl="1" indent="-342900" eaLnBrk="1" hangingPunct="1">
              <a:lnSpc>
                <a:spcPct val="150000"/>
              </a:lnSpc>
              <a:buClr>
                <a:schemeClr val="tx1"/>
              </a:buClr>
              <a:buSzPct val="130000"/>
              <a:buFont typeface="+mj-lt"/>
              <a:buAutoNum type="arabicPeriod"/>
              <a:tabLst>
                <a:tab pos="400050" algn="l"/>
                <a:tab pos="901700" algn="l"/>
                <a:tab pos="1168400" algn="l"/>
              </a:tabLst>
            </a:pPr>
            <a:r>
              <a:rPr lang="en-US" altLang="de-DE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To design a user interface and the control algorithm.</a:t>
            </a:r>
            <a:endParaRPr lang="de-DE" altLang="de-DE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380250" lvl="1" indent="0" eaLnBrk="1" hangingPunct="1">
              <a:buClr>
                <a:schemeClr val="tx1"/>
              </a:buClr>
              <a:buSzPct val="130000"/>
              <a:tabLst>
                <a:tab pos="400050" algn="l"/>
                <a:tab pos="901700" algn="l"/>
                <a:tab pos="1168400" algn="l"/>
              </a:tabLst>
            </a:pPr>
            <a:endParaRPr lang="de-DE" altLang="de-DE" sz="1400" dirty="0"/>
          </a:p>
        </p:txBody>
      </p:sp>
    </p:spTree>
    <p:extLst>
      <p:ext uri="{BB962C8B-B14F-4D97-AF65-F5344CB8AC3E}">
        <p14:creationId xmlns:p14="http://schemas.microsoft.com/office/powerpoint/2010/main" val="181167963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03F7B-9F4A-6D7A-EF93-BB5347E21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626" y="156088"/>
            <a:ext cx="8880133" cy="528019"/>
          </a:xfrm>
        </p:spPr>
        <p:txBody>
          <a:bodyPr/>
          <a:lstStyle/>
          <a:p>
            <a:r>
              <a:rPr lang="en-US" dirty="0"/>
              <a:t>Recap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500314-89E5-2225-F209-6F4EFD333D84}"/>
              </a:ext>
            </a:extLst>
          </p:cNvPr>
          <p:cNvSpPr txBox="1"/>
          <p:nvPr/>
        </p:nvSpPr>
        <p:spPr>
          <a:xfrm>
            <a:off x="169333" y="903087"/>
            <a:ext cx="38608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Literature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b="1" dirty="0"/>
              <a:t>Existing Technologies</a:t>
            </a:r>
          </a:p>
          <a:p>
            <a:pPr lvl="4"/>
            <a:r>
              <a:rPr lang="en-US" sz="1600" dirty="0"/>
              <a:t>	- Computational fluid dynamics</a:t>
            </a:r>
          </a:p>
          <a:p>
            <a:pPr lvl="4"/>
            <a:r>
              <a:rPr lang="en-US" sz="1600" dirty="0"/>
              <a:t>	- Analytical predictions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b="1" dirty="0"/>
              <a:t>Related Works </a:t>
            </a:r>
          </a:p>
          <a:p>
            <a:r>
              <a:rPr lang="en-US" sz="1600" dirty="0"/>
              <a:t>  	- Electromagnetic Actuation – </a:t>
            </a:r>
            <a:r>
              <a:rPr lang="en-US" sz="1600" i="1" dirty="0"/>
              <a:t>Automated Water Sampler</a:t>
            </a:r>
          </a:p>
          <a:p>
            <a:r>
              <a:rPr lang="en-US" sz="1600" dirty="0"/>
              <a:t>	- Pneumatic Control </a:t>
            </a:r>
          </a:p>
          <a:p>
            <a:r>
              <a:rPr lang="en-US" sz="1600" dirty="0"/>
              <a:t>– </a:t>
            </a:r>
            <a:r>
              <a:rPr lang="en-US" sz="1600" i="1" dirty="0"/>
              <a:t>Pneumatic Dispenser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b="1" dirty="0"/>
              <a:t>Gaps</a:t>
            </a:r>
          </a:p>
          <a:p>
            <a:r>
              <a:rPr lang="en-US" sz="1600" dirty="0"/>
              <a:t> 	- Credibility of the experiment.</a:t>
            </a:r>
          </a:p>
          <a:p>
            <a:r>
              <a:rPr lang="en-US" sz="1600" dirty="0"/>
              <a:t>	- Resources</a:t>
            </a:r>
          </a:p>
          <a:p>
            <a:r>
              <a:rPr lang="en-US" sz="1600" dirty="0"/>
              <a:t>	- Error margins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E2C7A16-A1B6-7D9A-6F0A-A196E2CC7F51}"/>
              </a:ext>
            </a:extLst>
          </p:cNvPr>
          <p:cNvSpPr txBox="1"/>
          <p:nvPr/>
        </p:nvSpPr>
        <p:spPr>
          <a:xfrm>
            <a:off x="4233333" y="792480"/>
            <a:ext cx="4741334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Methodology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b="1" dirty="0"/>
              <a:t>Discharge flow control </a:t>
            </a:r>
            <a:r>
              <a:rPr lang="en-US" sz="1600" dirty="0"/>
              <a:t>: </a:t>
            </a:r>
            <a:r>
              <a:rPr lang="en-US" sz="1600" u="sng" dirty="0"/>
              <a:t>Choices</a:t>
            </a:r>
            <a:r>
              <a:rPr lang="en-US" sz="1600" dirty="0"/>
              <a:t>: Servo, and Stepper motors</a:t>
            </a:r>
          </a:p>
          <a:p>
            <a:r>
              <a:rPr lang="en-US" sz="1600" dirty="0"/>
              <a:t>	</a:t>
            </a:r>
            <a:r>
              <a:rPr lang="en-US" sz="1600" b="1" dirty="0"/>
              <a:t>Main considerations: </a:t>
            </a:r>
            <a:r>
              <a:rPr lang="en-US" sz="1600" i="1" dirty="0"/>
              <a:t>Torque requirements and step size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b="1" dirty="0"/>
              <a:t>Discharge collection </a:t>
            </a:r>
            <a:r>
              <a:rPr lang="en-US" sz="1600" dirty="0"/>
              <a:t>: </a:t>
            </a:r>
            <a:r>
              <a:rPr lang="en-US" sz="1600" u="sng" dirty="0"/>
              <a:t>Choices:  </a:t>
            </a:r>
            <a:r>
              <a:rPr lang="en-US" sz="1600" dirty="0"/>
              <a:t>Electromagnetics, Piezoelectric, Motor, Tank shape</a:t>
            </a:r>
          </a:p>
          <a:p>
            <a:r>
              <a:rPr lang="en-US" sz="1600" dirty="0"/>
              <a:t>	</a:t>
            </a:r>
            <a:r>
              <a:rPr lang="en-US" sz="1600" b="1" dirty="0"/>
              <a:t>Main considerations: </a:t>
            </a:r>
            <a:r>
              <a:rPr lang="en-US" sz="1600" i="1" dirty="0"/>
              <a:t>Response time, Consistency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b="1" dirty="0"/>
              <a:t>Interface and Control </a:t>
            </a:r>
            <a:r>
              <a:rPr lang="en-US" sz="1600" dirty="0"/>
              <a:t>: </a:t>
            </a:r>
            <a:r>
              <a:rPr lang="en-US" sz="1600" u="sng" dirty="0"/>
              <a:t>Choices: </a:t>
            </a:r>
            <a:r>
              <a:rPr lang="en-US" sz="1600" dirty="0"/>
              <a:t>LCD with keypad, knobs, and touch, STM32, ESP, Pi</a:t>
            </a:r>
          </a:p>
          <a:p>
            <a:r>
              <a:rPr lang="en-US" sz="1600" dirty="0"/>
              <a:t>	</a:t>
            </a:r>
            <a:r>
              <a:rPr lang="en-US" sz="1600" b="1" dirty="0"/>
              <a:t>Main considerations:</a:t>
            </a:r>
            <a:r>
              <a:rPr lang="en-US" sz="1600" b="1" i="1" dirty="0"/>
              <a:t> </a:t>
            </a:r>
            <a:r>
              <a:rPr lang="en-US" sz="1600" i="1" dirty="0"/>
              <a:t>Ergonomics, Processing capacity, power requirements.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4265941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16E01EF-A7ED-B8AB-6E64-C57E6B65865A}"/>
              </a:ext>
            </a:extLst>
          </p:cNvPr>
          <p:cNvSpPr txBox="1"/>
          <p:nvPr/>
        </p:nvSpPr>
        <p:spPr>
          <a:xfrm>
            <a:off x="108373" y="182880"/>
            <a:ext cx="88933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+mj-lt"/>
              </a:rPr>
              <a:t>Design: Discharge flow control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9A60E21-AAC0-1FD9-888C-5323A5461D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240" y="767655"/>
            <a:ext cx="2366010" cy="362373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3F06B7D-E7D7-BFE8-4DA5-FFE5E97EB476}"/>
              </a:ext>
            </a:extLst>
          </p:cNvPr>
          <p:cNvSpPr txBox="1"/>
          <p:nvPr/>
        </p:nvSpPr>
        <p:spPr>
          <a:xfrm>
            <a:off x="2716107" y="833120"/>
            <a:ext cx="605536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Requirements:</a:t>
            </a:r>
            <a:r>
              <a:rPr lang="en-US" dirty="0"/>
              <a:t> - Utilizing the existing ball valve</a:t>
            </a:r>
          </a:p>
          <a:p>
            <a:r>
              <a:rPr lang="en-US" dirty="0"/>
              <a:t>	       - Step sizes</a:t>
            </a:r>
          </a:p>
          <a:p>
            <a:r>
              <a:rPr lang="en-US" dirty="0"/>
              <a:t>	       - Torque requirement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50E934-1013-74B3-A9DE-38C4DE875B7E}"/>
              </a:ext>
            </a:extLst>
          </p:cNvPr>
          <p:cNvSpPr txBox="1"/>
          <p:nvPr/>
        </p:nvSpPr>
        <p:spPr>
          <a:xfrm>
            <a:off x="2763520" y="1537547"/>
            <a:ext cx="2810933" cy="28520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Considerations</a:t>
            </a:r>
          </a:p>
          <a:p>
            <a:r>
              <a:rPr lang="en-US" b="1" dirty="0"/>
              <a:t>Stepper Motors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 Micro-step driver.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 Typically </a:t>
            </a:r>
            <a:r>
              <a:rPr lang="en-US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1.8</a:t>
            </a:r>
            <a:r>
              <a:rPr lang="en-US" baseline="300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0 </a:t>
            </a:r>
            <a:r>
              <a:rPr lang="en-US" dirty="0"/>
              <a:t>and sometimes </a:t>
            </a:r>
            <a:r>
              <a:rPr lang="en-US" dirty="0">
                <a:latin typeface="+mn-lt"/>
                <a:cs typeface="Times New Roman" panose="02020603050405020304" pitchFamily="18" charset="0"/>
              </a:rPr>
              <a:t>0.9</a:t>
            </a:r>
            <a:r>
              <a:rPr lang="en-US" baseline="300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0</a:t>
            </a:r>
            <a:endParaRPr lang="en-US" dirty="0">
              <a:latin typeface="+mn-lt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 Low-speed application &lt; 1500rpm</a:t>
            </a:r>
          </a:p>
          <a:p>
            <a:r>
              <a:rPr lang="en-US" b="1" dirty="0"/>
              <a:t>Servo Motors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Optional driver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High-speed application &gt; 1500rpm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Smaller angles, typically </a:t>
            </a:r>
            <a:r>
              <a:rPr lang="en-US" dirty="0">
                <a:latin typeface="+mn-lt"/>
                <a:cs typeface="Times New Roman" panose="02020603050405020304" pitchFamily="18" charset="0"/>
              </a:rPr>
              <a:t>1</a:t>
            </a:r>
            <a:r>
              <a:rPr lang="en-US" baseline="300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0</a:t>
            </a:r>
          </a:p>
          <a:p>
            <a:endParaRPr lang="en-US" baseline="30000" dirty="0"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B9E4D84-ABE2-6961-9338-D75C9B3C75EE}"/>
              </a:ext>
            </a:extLst>
          </p:cNvPr>
          <p:cNvSpPr txBox="1"/>
          <p:nvPr/>
        </p:nvSpPr>
        <p:spPr>
          <a:xfrm>
            <a:off x="5432213" y="1467215"/>
            <a:ext cx="330538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Choice</a:t>
            </a:r>
          </a:p>
          <a:p>
            <a:r>
              <a:rPr lang="en-US" b="1" u="sng" dirty="0"/>
              <a:t>Servo Motors</a:t>
            </a:r>
          </a:p>
          <a:p>
            <a:r>
              <a:rPr lang="en-US" b="1" dirty="0"/>
              <a:t>Justification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Smaller angles less than </a:t>
            </a:r>
            <a:r>
              <a:rPr lang="en-US" dirty="0">
                <a:latin typeface="+mn-lt"/>
                <a:cs typeface="Times New Roman" panose="02020603050405020304" pitchFamily="18" charset="0"/>
              </a:rPr>
              <a:t>1</a:t>
            </a:r>
            <a:r>
              <a:rPr lang="en-US" baseline="300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0 </a:t>
            </a:r>
            <a:endParaRPr lang="en-US" dirty="0"/>
          </a:p>
          <a:p>
            <a:r>
              <a:rPr lang="en-US" dirty="0"/>
              <a:t> can be achieved by writing smaller pulse widths.</a:t>
            </a:r>
          </a:p>
          <a:p>
            <a:r>
              <a:rPr lang="en-US" dirty="0"/>
              <a:t> 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227CB2F-1BB2-2A56-C0CE-DD1846F055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4453" y="2809704"/>
            <a:ext cx="3066203" cy="149587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71D32C0-D721-86F7-9F2F-D6C0C7F06764}"/>
              </a:ext>
            </a:extLst>
          </p:cNvPr>
          <p:cNvSpPr txBox="1"/>
          <p:nvPr/>
        </p:nvSpPr>
        <p:spPr>
          <a:xfrm>
            <a:off x="5574453" y="4305578"/>
            <a:ext cx="31631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Smaller step angles = more steps</a:t>
            </a:r>
          </a:p>
        </p:txBody>
      </p:sp>
    </p:spTree>
    <p:extLst>
      <p:ext uri="{BB962C8B-B14F-4D97-AF65-F5344CB8AC3E}">
        <p14:creationId xmlns:p14="http://schemas.microsoft.com/office/powerpoint/2010/main" val="708333402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43CAF1B-C49C-0AFB-DB6F-4E1CA80EB2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627" y="156088"/>
            <a:ext cx="8927546" cy="507699"/>
          </a:xfrm>
        </p:spPr>
        <p:txBody>
          <a:bodyPr/>
          <a:lstStyle/>
          <a:p>
            <a:r>
              <a:rPr lang="en-US" dirty="0"/>
              <a:t>Design: Discharge flow control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DEB69D9-45F7-E6CC-2CC6-E73AC4BD4AA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266" t="2469" r="29537" b="4378"/>
          <a:stretch/>
        </p:blipFill>
        <p:spPr>
          <a:xfrm>
            <a:off x="121627" y="765386"/>
            <a:ext cx="2870982" cy="371432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79AC22A-509E-0F65-D916-EEDC6CC1602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088" t="4345" r="32723" b="6240"/>
          <a:stretch/>
        </p:blipFill>
        <p:spPr>
          <a:xfrm>
            <a:off x="3027097" y="791286"/>
            <a:ext cx="2323254" cy="356092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00C26E8-5948-5452-504E-B2F9368C424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6386" t="1185" r="28466" b="3034"/>
          <a:stretch/>
        </p:blipFill>
        <p:spPr>
          <a:xfrm>
            <a:off x="5384840" y="765385"/>
            <a:ext cx="3014093" cy="3747421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6404D54-352B-A2C8-A2C2-804B677D8780}"/>
              </a:ext>
            </a:extLst>
          </p:cNvPr>
          <p:cNvCxnSpPr>
            <a:cxnSpLocks/>
          </p:cNvCxnSpPr>
          <p:nvPr/>
        </p:nvCxnSpPr>
        <p:spPr>
          <a:xfrm flipH="1">
            <a:off x="7061975" y="1053816"/>
            <a:ext cx="946719" cy="126048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654BBB15-D4AD-A0D6-1F03-C51A64596708}"/>
              </a:ext>
            </a:extLst>
          </p:cNvPr>
          <p:cNvSpPr txBox="1"/>
          <p:nvPr/>
        </p:nvSpPr>
        <p:spPr>
          <a:xfrm>
            <a:off x="7941733" y="875658"/>
            <a:ext cx="914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Interface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176925C-708D-300D-B4D7-E5DD006F8868}"/>
              </a:ext>
            </a:extLst>
          </p:cNvPr>
          <p:cNvCxnSpPr>
            <a:cxnSpLocks/>
          </p:cNvCxnSpPr>
          <p:nvPr/>
        </p:nvCxnSpPr>
        <p:spPr>
          <a:xfrm flipH="1">
            <a:off x="7233920" y="817676"/>
            <a:ext cx="415938" cy="31347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55F0B2D5-3726-8CA5-AFFC-6AA8584C8159}"/>
              </a:ext>
            </a:extLst>
          </p:cNvPr>
          <p:cNvSpPr txBox="1"/>
          <p:nvPr/>
        </p:nvSpPr>
        <p:spPr>
          <a:xfrm>
            <a:off x="7589813" y="670971"/>
            <a:ext cx="14325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Servo Motor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E319DBEB-B8A8-3513-22FF-BD97857CE09C}"/>
              </a:ext>
            </a:extLst>
          </p:cNvPr>
          <p:cNvCxnSpPr>
            <a:cxnSpLocks/>
          </p:cNvCxnSpPr>
          <p:nvPr/>
        </p:nvCxnSpPr>
        <p:spPr>
          <a:xfrm flipH="1">
            <a:off x="7649858" y="2766061"/>
            <a:ext cx="566195" cy="64092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A8E0CEFD-7B41-92EB-49C3-E1E774EED332}"/>
              </a:ext>
            </a:extLst>
          </p:cNvPr>
          <p:cNvSpPr txBox="1"/>
          <p:nvPr/>
        </p:nvSpPr>
        <p:spPr>
          <a:xfrm>
            <a:off x="8008694" y="2540343"/>
            <a:ext cx="12369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Pipe clamps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8_Vortrag 1302">
  <a:themeElements>
    <a:clrScheme name="Red Orange">
      <a:dk1>
        <a:srgbClr val="000000"/>
      </a:dk1>
      <a:lt1>
        <a:srgbClr val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548</TotalTime>
  <Words>758</Words>
  <Application>Microsoft Office PowerPoint</Application>
  <PresentationFormat>On-screen Show (16:9)</PresentationFormat>
  <Paragraphs>152</Paragraphs>
  <Slides>19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Times New Roman</vt:lpstr>
      <vt:lpstr>Calibri Light</vt:lpstr>
      <vt:lpstr>Verdana</vt:lpstr>
      <vt:lpstr>Arial</vt:lpstr>
      <vt:lpstr>Wingdings</vt:lpstr>
      <vt:lpstr>Calibri</vt:lpstr>
      <vt:lpstr>8_Vortrag 1302</vt:lpstr>
      <vt:lpstr>Custom Design</vt:lpstr>
      <vt:lpstr>PowerPoint Presentation</vt:lpstr>
      <vt:lpstr>PowerPoint Presentation</vt:lpstr>
      <vt:lpstr>Synthetic Hydro-Experimental Machine</vt:lpstr>
      <vt:lpstr>PowerPoint Presentation</vt:lpstr>
      <vt:lpstr>PowerPoint Presentation</vt:lpstr>
      <vt:lpstr>PowerPoint Presentation</vt:lpstr>
      <vt:lpstr>Recap</vt:lpstr>
      <vt:lpstr>PowerPoint Presentation</vt:lpstr>
      <vt:lpstr>Design: Discharge flow control</vt:lpstr>
      <vt:lpstr>PowerPoint Presentation</vt:lpstr>
      <vt:lpstr>PowerPoint Presentation</vt:lpstr>
      <vt:lpstr>PowerPoint Presentation</vt:lpstr>
      <vt:lpstr>Design: Discharge collection unit</vt:lpstr>
      <vt:lpstr>Design: Electrical and electronics</vt:lpstr>
      <vt:lpstr>PowerPoint Presentation</vt:lpstr>
      <vt:lpstr>PowerPoint Presentation</vt:lpstr>
      <vt:lpstr>PowerPoint Presentation</vt:lpstr>
      <vt:lpstr>Way forward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Tech Cider</dc:creator>
  <cp:lastModifiedBy>Erico Mecha</cp:lastModifiedBy>
  <cp:revision>25</cp:revision>
  <dcterms:modified xsi:type="dcterms:W3CDTF">2022-07-02T20:54:13Z</dcterms:modified>
  <cp:contentStatus/>
</cp:coreProperties>
</file>